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6" r:id="rId2"/>
    <p:sldMasterId id="2147483690" r:id="rId3"/>
    <p:sldMasterId id="2147483696" r:id="rId4"/>
  </p:sldMasterIdLst>
  <p:notesMasterIdLst>
    <p:notesMasterId r:id="rId57"/>
  </p:notesMasterIdLst>
  <p:sldIdLst>
    <p:sldId id="256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310" r:id="rId13"/>
    <p:sldId id="267" r:id="rId14"/>
    <p:sldId id="268" r:id="rId15"/>
    <p:sldId id="269" r:id="rId16"/>
    <p:sldId id="270" r:id="rId17"/>
    <p:sldId id="271" r:id="rId18"/>
    <p:sldId id="31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11" r:id="rId51"/>
    <p:sldId id="322" r:id="rId52"/>
    <p:sldId id="317" r:id="rId53"/>
    <p:sldId id="304" r:id="rId54"/>
    <p:sldId id="312" r:id="rId55"/>
    <p:sldId id="3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>
      <p:cViewPr varScale="1">
        <p:scale>
          <a:sx n="75" d="100"/>
          <a:sy n="75" d="100"/>
        </p:scale>
        <p:origin x="-444" y="-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ACE0-A77F-4559-915E-1CFA5DBBBEA4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45165-16B8-4022-A161-BD0C9BCD4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C34DF7-DAD5-44B4-85AF-9A1B2230B035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6623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F0806-3EF2-4279-B5A8-631CEFD3D5C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336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78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5FA89-B248-4ACC-A50B-07E4A56EAD8D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6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8463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620A49-90CA-4C85-A40A-B1001C1C191B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1070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A5804-C1D9-4B7F-A9E6-9C3D75D4011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584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756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1933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BCC61-D1AC-4158-A106-0942ED52D7A6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91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4140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99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21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7C4E50-FA18-4A23-A2A7-0521EF11B2CC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624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C7D882-6DD4-4275-9E6A-2CDC9EC7A57E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174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784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89158-F542-402D-B218-5A1D39F8616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847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88CB8E-D42A-4DF2-8EB2-A44204E9D1B1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187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AAC3B-0ECF-4FE1-AFCF-7D4CBE9D498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541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18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9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29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3071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indent="-319088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lang="en-US" sz="8000" b="1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194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10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2712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377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8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8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30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65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5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07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5748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4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402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344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734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://softuni.bg/" TargetMode="External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Og5Hr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dotnetfiddle.net/AGr5p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Og5Hr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Z76Nz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MDXs0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HQl1q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0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5.png"/><Relationship Id="rId19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sk_(computing)" TargetMode="External"/><Relationship Id="rId2" Type="http://schemas.openxmlformats.org/officeDocument/2006/relationships/hyperlink" Target="http://en.wikipedia.org/wiki/Boolean_algebra_(logic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aphics.stanford.edu/~seander/bithacks.html" TargetMode="External"/><Relationship Id="rId4" Type="http://schemas.openxmlformats.org/officeDocument/2006/relationships/hyperlink" Target="http://en.wikipedia.org/wiki/Bitwise_operation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8025" y="523114"/>
            <a:ext cx="7800729" cy="1582626"/>
          </a:xfrm>
        </p:spPr>
        <p:txBody>
          <a:bodyPr/>
          <a:lstStyle/>
          <a:p>
            <a:r>
              <a:rPr lang="en-US" dirty="0"/>
              <a:t>Operators </a:t>
            </a:r>
            <a:r>
              <a:rPr lang="en-US" dirty="0" smtClean="0"/>
              <a:t>and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8025" y="2088216"/>
            <a:ext cx="7800729" cy="1412784"/>
          </a:xfrm>
        </p:spPr>
        <p:txBody>
          <a:bodyPr/>
          <a:lstStyle/>
          <a:p>
            <a:r>
              <a:rPr lang="en-US" dirty="0"/>
              <a:t>Performing </a:t>
            </a:r>
            <a:r>
              <a:rPr lang="en-US" dirty="0" smtClean="0"/>
              <a:t>Simple</a:t>
            </a:r>
            <a:br>
              <a:rPr lang="en-US" dirty="0" smtClean="0"/>
            </a:br>
            <a:r>
              <a:rPr lang="en-US" dirty="0" smtClean="0"/>
              <a:t>Calculations </a:t>
            </a:r>
            <a:r>
              <a:rPr lang="en-US" dirty="0"/>
              <a:t>with C#</a:t>
            </a:r>
          </a:p>
          <a:p>
            <a:endParaRPr lang="en-US" dirty="0"/>
          </a:p>
        </p:txBody>
      </p:sp>
      <p:pic>
        <p:nvPicPr>
          <p:cNvPr id="15" name="Picture 4">
            <a:hlinkClick r:id="rId2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:\_WORK PROJECTS\Nakov\Presentation Slides Design\STORE\Software University Foundation Logo BG and ENG black WHITOUT background CMYK.png">
            <a:hlinkClick r:id="rId4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7" name="Picture 2" descr="http://www.sckcen.be/fusionweb/images/fusion18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6" cstate="screen"/>
          <a:srcRect t="37100" b="37100"/>
          <a:stretch>
            <a:fillRect/>
          </a:stretch>
        </p:blipFill>
        <p:spPr bwMode="auto">
          <a:xfrm>
            <a:off x="5590412" y="4191568"/>
            <a:ext cx="6374342" cy="2090432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 rot="21427875">
            <a:off x="6763590" y="4657541"/>
            <a:ext cx="4305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 </a:t>
            </a:r>
            <a:r>
              <a: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bit = (n &amp; (1 &lt;&lt; p)) &gt;&gt; p</a:t>
            </a:r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 = n &amp; (~(1&lt;&lt;p)) | (bit&lt;&lt;p);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Text Placeholder 6"/>
          <p:cNvSpPr>
            <a:spLocks noGrp="1"/>
          </p:cNvSpPr>
          <p:nvPr/>
        </p:nvSpPr>
        <p:spPr bwMode="auto">
          <a:xfrm>
            <a:off x="821983" y="451649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6" name="Text Placeholder 7"/>
          <p:cNvSpPr>
            <a:spLocks noGrp="1"/>
          </p:cNvSpPr>
          <p:nvPr/>
        </p:nvSpPr>
        <p:spPr bwMode="auto">
          <a:xfrm>
            <a:off x="821984" y="498639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21983" y="5391521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21983" y="5732042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7"/>
              </a:rPr>
              <a:t>http://</a:t>
            </a:r>
            <a:r>
              <a:rPr lang="en-US" sz="1800" dirty="0" smtClean="0">
                <a:hlinkClick r:id="rId7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86412" y="3353217"/>
            <a:ext cx="2514600" cy="27596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4770167" y="3330193"/>
            <a:ext cx="232877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49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502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Arithmetic Operators</a:t>
            </a:r>
            <a:endParaRPr lang="bg-BG" dirty="0"/>
          </a:p>
        </p:txBody>
      </p:sp>
      <p:pic>
        <p:nvPicPr>
          <p:cNvPr id="55307" name="Picture 11" descr="C:\Trash\arithmet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4339" y="3048000"/>
            <a:ext cx="5795346" cy="2730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0814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341000"/>
            <a:ext cx="11804822" cy="5380476"/>
          </a:xfrm>
        </p:spPr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are the same as in math </a:t>
            </a:r>
          </a:p>
          <a:p>
            <a:r>
              <a:rPr lang="en-US" dirty="0"/>
              <a:t>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 </a:t>
            </a:r>
            <a:r>
              <a:rPr lang="en-US" dirty="0"/>
              <a:t>if used on integers returns integer (without rounding</a:t>
            </a:r>
            <a:r>
              <a:rPr lang="en-US" dirty="0" smtClean="0"/>
              <a:t>) or exception</a:t>
            </a:r>
          </a:p>
          <a:p>
            <a:r>
              <a:rPr lang="en-US" dirty="0" smtClean="0"/>
              <a:t>Division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 if used on real numbers returns real number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Infinity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</a:p>
          <a:p>
            <a:r>
              <a:rPr lang="en-US" dirty="0" smtClean="0"/>
              <a:t>Remainder </a:t>
            </a:r>
            <a:r>
              <a:rPr lang="en-US" dirty="0"/>
              <a:t>operator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%</a:t>
            </a:r>
            <a:r>
              <a:rPr lang="en-US" dirty="0"/>
              <a:t> returns the remainder from </a:t>
            </a:r>
            <a:r>
              <a:rPr lang="en-US" dirty="0" smtClean="0"/>
              <a:t>division of integers</a:t>
            </a:r>
            <a:endParaRPr lang="en-US" dirty="0"/>
          </a:p>
          <a:p>
            <a:r>
              <a:rPr lang="en-US" dirty="0" smtClean="0"/>
              <a:t>The special addition </a:t>
            </a:r>
            <a:r>
              <a:rPr lang="en-US" dirty="0"/>
              <a:t>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 increments a </a:t>
            </a:r>
            <a:r>
              <a:rPr lang="en-US" dirty="0" smtClean="0"/>
              <a:t>variable</a:t>
            </a: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</p:spTree>
    <p:extLst>
      <p:ext uri="{BB962C8B-B14F-4D97-AF65-F5344CB8AC3E}">
        <p14:creationId xmlns:p14="http://schemas.microsoft.com/office/powerpoint/2010/main" val="1969877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– </a:t>
            </a:r>
            <a:r>
              <a:rPr lang="en-US" dirty="0" smtClean="0"/>
              <a:t>Examples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744119" y="1341000"/>
            <a:ext cx="10649786" cy="483921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squarePerimeter = 17;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squareSide = squarePerimeter / 4.0;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squareArea = squareSide * squareSide;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Console.WriteLine(squareSide); // 4.25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Console.WriteLine(squareArea); // 18.0625</a:t>
            </a:r>
          </a:p>
          <a:p>
            <a:pPr eaLnBrk="0" hangingPunct="0">
              <a:lnSpc>
                <a:spcPts val="3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b++ ); // 9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10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(++b) ); // 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58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dirty="0" smtClean="0"/>
              <a:t>– 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804277" y="1220613"/>
            <a:ext cx="10529470" cy="516038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Console.WriteLine(12 / 3); // 4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Console.WriteLine(11.0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3); // 3.666666667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3.0); // 3.666666667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3); 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-3);  //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Console.WriteLine(-11 % 3);  // 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Console.WriteLine(1.5 / 0.0);  // 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Console.WriteLine(-1.5 / 0.0); // -Infinity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Console.WriteLine(0.0 / 0.0);  // NaN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Console.WriteLine(5 / x); 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3652012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 Operators </a:t>
            </a:r>
            <a:r>
              <a:rPr lang="en-US" dirty="0" smtClean="0"/>
              <a:t>– Overflow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744119" y="1238958"/>
            <a:ext cx="10649786" cy="507004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2000000000;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bigSum = 2 * bigNum; // Integer overflow!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Console.WriteLine(bigSum); // -294967296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Int32.MaxValue;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bigNum + 1;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Console.WriteLine(bigNum); // -2147483648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checked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This will cause OverflowException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bigSum = bigNum * 2;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966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Integer </a:t>
            </a:r>
            <a:r>
              <a:rPr lang="en-US" dirty="0" smtClean="0"/>
              <a:t>Division!!!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6276" y="3429000"/>
            <a:ext cx="52661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2;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 = a / 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result = (double)a / 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// 2.5</a:t>
            </a:r>
            <a:endParaRPr lang="it-IT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0"/>
            <a:ext cx="11804822" cy="2232000"/>
          </a:xfrm>
        </p:spPr>
        <p:txBody>
          <a:bodyPr>
            <a:normAutofit/>
          </a:bodyPr>
          <a:lstStyle/>
          <a:p>
            <a:r>
              <a:rPr lang="en-US" dirty="0"/>
              <a:t>When you divide two integers, the result is always an </a:t>
            </a:r>
            <a:r>
              <a:rPr lang="en-US" dirty="0" smtClean="0"/>
              <a:t>integer.</a:t>
            </a:r>
          </a:p>
          <a:p>
            <a:r>
              <a:rPr lang="en-US" dirty="0" smtClean="0"/>
              <a:t>To determine the remainder use the remainder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%.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Cast the </a:t>
            </a:r>
            <a:r>
              <a:rPr lang="en-US" dirty="0"/>
              <a:t>dividend or divisor </a:t>
            </a:r>
            <a:r>
              <a:rPr lang="en-US" dirty="0" smtClean="0"/>
              <a:t> to type</a:t>
            </a:r>
            <a:r>
              <a:rPr lang="en-US" dirty="0"/>
              <a:t>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 or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54412" y="3429000"/>
            <a:ext cx="52661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2;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</a:t>
            </a: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b;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endParaRPr lang="en-US" sz="2200" b="1" noProof="1" smtClean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(remainder)</a:t>
            </a:r>
          </a:p>
          <a:p>
            <a:pPr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578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Arithmetic 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2781301" y="2543718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383580">
            <a:off x="3600527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470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451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pic>
        <p:nvPicPr>
          <p:cNvPr id="49153" name="Picture 1" descr="C:\Trash\math+operator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73454" y="2971801"/>
            <a:ext cx="4577052" cy="3063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5341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51121"/>
            <a:ext cx="11806420" cy="557035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 operators </a:t>
            </a:r>
            <a:r>
              <a:rPr lang="en-US" dirty="0" smtClean="0"/>
              <a:t>take </a:t>
            </a:r>
            <a:r>
              <a:rPr lang="en-US" dirty="0"/>
              <a:t>boolean operands and return boolean result</a:t>
            </a:r>
          </a:p>
          <a:p>
            <a:pPr>
              <a:spcBef>
                <a:spcPts val="300"/>
              </a:spcBef>
            </a:pPr>
            <a:r>
              <a:rPr lang="en-US" dirty="0"/>
              <a:t>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smtClean="0"/>
              <a:t>to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Behavior of the operators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</a:t>
            </a:r>
            <a:r>
              <a:rPr lang="en-US" dirty="0" smtClean="0"/>
              <a:t>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</a:t>
            </a:r>
            <a:r>
              <a:rPr lang="en-US" dirty="0" smtClean="0"/>
              <a:t>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</a:t>
            </a:r>
          </a:p>
        </p:txBody>
      </p:sp>
      <p:graphicFrame>
        <p:nvGraphicFramePr>
          <p:cNvPr id="7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789171"/>
              </p:ext>
            </p:extLst>
          </p:nvPr>
        </p:nvGraphicFramePr>
        <p:xfrm>
          <a:off x="2161609" y="4450100"/>
          <a:ext cx="8036803" cy="1858900"/>
        </p:xfrm>
        <a:graphic>
          <a:graphicData uri="http://schemas.openxmlformats.org/drawingml/2006/table">
            <a:tbl>
              <a:tblPr/>
              <a:tblGrid>
                <a:gridCol w="1587818"/>
                <a:gridCol w="581585"/>
                <a:gridCol w="576825"/>
                <a:gridCol w="576825"/>
                <a:gridCol w="576825"/>
                <a:gridCol w="576825"/>
                <a:gridCol w="576825"/>
                <a:gridCol w="576825"/>
                <a:gridCol w="576825"/>
                <a:gridCol w="458025"/>
                <a:gridCol w="457200"/>
                <a:gridCol w="457200"/>
                <a:gridCol w="45720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770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– Example</a:t>
            </a:r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845325" y="1315645"/>
            <a:ext cx="10433088" cy="499335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 = true;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 = false;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b);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^ 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Console.WriteLine(!b);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||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&amp;&amp; true);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true); // True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Console.WriteLine(!a); // False</a:t>
            </a:r>
          </a:p>
          <a:p>
            <a:pPr eaLnBrk="0" hangingPunct="0">
              <a:lnSpc>
                <a:spcPts val="3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Console.WriteLine((5&gt;7) ^ (a==b)); // False</a:t>
            </a:r>
          </a:p>
        </p:txBody>
      </p:sp>
    </p:spTree>
    <p:extLst>
      <p:ext uri="{BB962C8B-B14F-4D97-AF65-F5344CB8AC3E}">
        <p14:creationId xmlns:p14="http://schemas.microsoft.com/office/powerpoint/2010/main" val="264918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Operators in C</a:t>
            </a:r>
            <a:r>
              <a:rPr lang="en-US" dirty="0" smtClean="0"/>
              <a:t># and Operator </a:t>
            </a:r>
            <a:r>
              <a:rPr lang="en-US" dirty="0"/>
              <a:t>Precedence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Arithmetic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Logical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Bitwise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Comparison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Assignment </a:t>
            </a:r>
            <a:r>
              <a:rPr lang="en-US" dirty="0" smtClean="0"/>
              <a:t>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Other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Implicit and Explicit Type Conversions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1026" name="Picture 2" descr="http://cdn.desktopwallpapers4.me/wallpapers/music/1920x1200/3/22318-pink-floyd-the-dark-side-of-the-moon-1920x1200-music-wallpa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6"/>
          <a:stretch/>
        </p:blipFill>
        <p:spPr bwMode="auto">
          <a:xfrm>
            <a:off x="5158412" y="2825634"/>
            <a:ext cx="3001798" cy="201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3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8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Trash\ches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455172">
            <a:off x="7079682" y="2763789"/>
            <a:ext cx="2857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5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1273800"/>
            <a:ext cx="5713413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sp>
        <p:nvSpPr>
          <p:cNvPr id="535555" name="Rectangle 3"/>
          <p:cNvSpPr>
            <a:spLocks noChangeArrowheads="1"/>
          </p:cNvSpPr>
          <p:nvPr/>
        </p:nvSpPr>
        <p:spPr bwMode="auto">
          <a:xfrm>
            <a:off x="2894013" y="2275430"/>
            <a:ext cx="5713413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4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351916">
            <a:off x="2360828" y="3036351"/>
            <a:ext cx="3116764" cy="3146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4232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2.bp.blogspot.com/_bDlczh6zCMQ/SJkWPrfczpI/AAAAAAAAASI/Dje4XUyuM-c/s320/binary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84412" y="1311580"/>
            <a:ext cx="7543800" cy="3358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0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4638" y="4956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33431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Bitwise operator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/>
              <a:t>turns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dirty="0"/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and all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to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ts val="3600"/>
              </a:lnSpc>
              <a:spcBef>
                <a:spcPts val="300"/>
              </a:spcBef>
            </a:pPr>
            <a:r>
              <a:rPr lang="en-US" sz="2800" dirty="0"/>
              <a:t>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for boolean expressions but bit by bit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operators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behave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for boolean expressions but 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move the bits (left or right)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Behavior of the operators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Operators</a:t>
            </a:r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866342"/>
              </p:ext>
            </p:extLst>
          </p:nvPr>
        </p:nvGraphicFramePr>
        <p:xfrm>
          <a:off x="2278412" y="4581000"/>
          <a:ext cx="7732008" cy="1858900"/>
        </p:xfrm>
        <a:graphic>
          <a:graphicData uri="http://schemas.openxmlformats.org/drawingml/2006/table">
            <a:tbl>
              <a:tblPr/>
              <a:tblGrid>
                <a:gridCol w="1891560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  <a:gridCol w="486704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6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Bitwise operators are used on integer numbers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Bitwise operators are applied bit by bit</a:t>
            </a:r>
          </a:p>
          <a:p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Bitwise Operators (2)</a:t>
            </a:r>
            <a:endParaRPr lang="en-US" dirty="0"/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2710412" y="3357999"/>
            <a:ext cx="8280000" cy="295100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a = 3;                // 00000000 00000011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b = 5;                // 00000000 00000101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| b);   // 00000000 00000111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&amp; b);   // 00000000 00000001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^ b);   // 00000000 00000110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Console.WriteLine(~a &amp; b);   // 00000000 00000100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&lt;&lt; 1);  // 00000000 00000110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&gt;&gt; 1);  // 00000000 00000001</a:t>
            </a:r>
          </a:p>
        </p:txBody>
      </p:sp>
    </p:spTree>
    <p:extLst>
      <p:ext uri="{BB962C8B-B14F-4D97-AF65-F5344CB8AC3E}">
        <p14:creationId xmlns:p14="http://schemas.microsoft.com/office/powerpoint/2010/main" val="145006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to get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from a number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How to set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Operators – Tips &amp; Tricks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1891670" y="1885544"/>
            <a:ext cx="7658742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nRightP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 &gt;&gt; p;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00000000 0000100</a:t>
            </a:r>
            <a:r>
              <a:rPr lang="it-IT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it-IT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bit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nRightP &amp; 1;     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00000000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Console.WriteLine(bit);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891670" y="4621544"/>
            <a:ext cx="7658742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11111111 11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00000001 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it-IT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  <a:r>
              <a:rPr lang="it-IT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259</a:t>
            </a:r>
            <a:endParaRPr lang="it-IT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10393373" y="3293850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03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How to set the bit at position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How to print a binary number to the console?</a:t>
            </a: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Bitwise </a:t>
            </a:r>
            <a:r>
              <a:rPr lang="en-US" dirty="0" smtClean="0"/>
              <a:t>Operators – Tips &amp; Tricks (2)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51208" y="1989000"/>
            <a:ext cx="8771204" cy="19989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291;               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00000001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00000001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0011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 //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307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51208" y="5007496"/>
            <a:ext cx="8771204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Convert.ToString(result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2).</a:t>
            </a: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PadLeft(16, </a:t>
            </a: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'0'));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0000000000110011</a:t>
            </a:r>
          </a:p>
        </p:txBody>
      </p:sp>
      <p:pic>
        <p:nvPicPr>
          <p:cNvPr id="9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974" y="2590470"/>
            <a:ext cx="1775699" cy="79600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26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502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81301" y="2506606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38914" name="Picture 2" descr="http://pt.dreamstime.com/bits-e-bytes-thumb608830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425691">
            <a:off x="5003180" y="3683628"/>
            <a:ext cx="4852092" cy="206213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5" cstate="screen">
            <a:lum contrast="-10000"/>
          </a:blip>
          <a:srcRect/>
          <a:stretch>
            <a:fillRect/>
          </a:stretch>
        </p:blipFill>
        <p:spPr bwMode="auto">
          <a:xfrm rot="21381788">
            <a:off x="2304450" y="3276600"/>
            <a:ext cx="1828800" cy="1828800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836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1186303"/>
            <a:ext cx="6480175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Assignment Operators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73255" y="3385456"/>
            <a:ext cx="4404850" cy="2786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2613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operators are used to compare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</a:p>
          <a:p>
            <a:r>
              <a:rPr lang="en-US" dirty="0"/>
              <a:t>Comparison operators example:</a:t>
            </a: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1990412" y="3357000"/>
            <a:ext cx="7559675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&gt;= b);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b);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b); //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a); // True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++b); // False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b); // False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412" y="2109090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215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operators are used to assign a value to a </a:t>
            </a:r>
            <a:r>
              <a:rPr lang="en-US" dirty="0" smtClean="0"/>
              <a:t>variable ,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r>
              <a:rPr lang="en-US" dirty="0"/>
              <a:t>Assignment operators example:</a:t>
            </a: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Operators</a:t>
            </a: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1990412" y="3357000"/>
            <a:ext cx="7561263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Console.WriteLine(y *= 2); // 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y = 3; // y=3 and z=3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Console.WriteLine(z);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|= 1); // 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+= 3); //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/= 2); // 5</a:t>
            </a: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966412" y="2261901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367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 </a:t>
            </a:r>
            <a:r>
              <a:rPr lang="en-US" dirty="0"/>
              <a:t>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</a:t>
            </a:r>
            <a:r>
              <a:rPr lang="en-US" dirty="0" smtClean="0"/>
              <a:t>value</a:t>
            </a:r>
          </a:p>
          <a:p>
            <a:pPr lvl="1"/>
            <a:r>
              <a:rPr lang="en-US" dirty="0" smtClean="0"/>
              <a:t>Example of operators: </a:t>
            </a:r>
          </a:p>
          <a:p>
            <a:r>
              <a:rPr lang="en-US" dirty="0" smtClean="0"/>
              <a:t>Operators </a:t>
            </a:r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are sequences of operators and operands that are evaluated </a:t>
            </a:r>
            <a:r>
              <a:rPr lang="en-US" dirty="0"/>
              <a:t>to a single </a:t>
            </a:r>
            <a:r>
              <a:rPr lang="en-US" dirty="0" smtClean="0"/>
              <a:t>value,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34900" y="3257905"/>
            <a:ext cx="2448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b + c;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454412" y="2547986"/>
            <a:ext cx="2275200" cy="678393"/>
          </a:xfrm>
          <a:prstGeom prst="wedgeRoundRectCallout">
            <a:avLst>
              <a:gd name="adj1" fmla="val -59512"/>
              <a:gd name="adj2" fmla="val 566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878412" y="3867639"/>
            <a:ext cx="2275200" cy="678393"/>
          </a:xfrm>
          <a:prstGeom prst="wedgeRoundRectCallout">
            <a:avLst>
              <a:gd name="adj1" fmla="val -67084"/>
              <a:gd name="adj2" fmla="val -656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Operator "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79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484" y="1485000"/>
            <a:ext cx="7989928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</a:t>
            </a:r>
            <a:r>
              <a:rPr lang="en-US" dirty="0" smtClean="0"/>
              <a:t>Assignment Operators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3201065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57018">
            <a:off x="3253688" y="4106382"/>
            <a:ext cx="5475592" cy="2210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5237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09863" y="1807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pic>
        <p:nvPicPr>
          <p:cNvPr id="30722" name="Picture 2" descr="http://thor.info.uaic.ro/~busaco/paint/strange-sounds/TheUnfoldin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17812" y="3285000"/>
            <a:ext cx="6324600" cy="2676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8512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concatenation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used to concatenate strings </a:t>
            </a:r>
          </a:p>
          <a:p>
            <a:r>
              <a:rPr lang="en-US" dirty="0"/>
              <a:t>If the second operand is not a string, it is </a:t>
            </a:r>
            <a:r>
              <a:rPr lang="en-US" dirty="0" smtClean="0"/>
              <a:t>converted to string automatically</a:t>
            </a:r>
            <a:endParaRPr lang="en-US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</a:t>
            </a:r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2278175" y="3285000"/>
            <a:ext cx="7488237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 = "First";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 = "Second";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Console.WriteLine(first + second); </a:t>
            </a:r>
            <a:b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FirstSecond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output = "The number is :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Console.WriteLine(output +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number is : 5</a:t>
            </a:r>
          </a:p>
        </p:txBody>
      </p:sp>
      <p:pic>
        <p:nvPicPr>
          <p:cNvPr id="29698" name="Picture 2" descr="http://www.clipartguide.com/_named_clipart_images/0511-0810-1902-2725_911_Operator_clipart_imag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86412" y="2827294"/>
            <a:ext cx="2015757" cy="198120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50827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Member access operator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  is used to access object </a:t>
            </a:r>
            <a:r>
              <a:rPr lang="en-US" dirty="0" smtClean="0"/>
              <a:t>members</a:t>
            </a:r>
          </a:p>
          <a:p>
            <a:pPr lvl="1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DateTime.Now.DayOfWeek.ToString()</a:t>
            </a:r>
          </a:p>
          <a:p>
            <a:r>
              <a:rPr lang="en-US" dirty="0" smtClean="0"/>
              <a:t>Square brackets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 smtClean="0"/>
              <a:t> are used with arrays, indexers and attributes</a:t>
            </a:r>
          </a:p>
          <a:p>
            <a:pPr lvl="1"/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numbers[3]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"Hello"[2]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Parentheses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used to override </a:t>
            </a:r>
            <a:r>
              <a:rPr lang="en-US" dirty="0" smtClean="0"/>
              <a:t>the default operator precedence, e.g.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Class cast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used to cast one compatible type to </a:t>
            </a:r>
            <a:r>
              <a:rPr lang="en-US" dirty="0" smtClean="0"/>
              <a:t>another,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(uint)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(2)</a:t>
            </a:r>
          </a:p>
        </p:txBody>
      </p:sp>
    </p:spTree>
    <p:extLst>
      <p:ext uri="{BB962C8B-B14F-4D97-AF65-F5344CB8AC3E}">
        <p14:creationId xmlns:p14="http://schemas.microsoft.com/office/powerpoint/2010/main" val="265609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Conditional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 has the </a:t>
            </a:r>
            <a:r>
              <a:rPr lang="en-US" dirty="0" smtClean="0"/>
              <a:t>form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 smtClean="0"/>
              <a:t>(if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is true then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/>
              <a:t> else </a:t>
            </a:r>
            <a:r>
              <a:rPr lang="en-US" dirty="0" smtClean="0"/>
              <a:t>the result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/>
              <a:t>)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operator is used to create new </a:t>
            </a:r>
            <a:r>
              <a:rPr lang="en-US" dirty="0" smtClean="0"/>
              <a:t>objects 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typeof</a:t>
            </a:r>
            <a:r>
              <a:rPr lang="en-US" dirty="0"/>
              <a:t> operator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r>
              <a:rPr lang="en-US" dirty="0"/>
              <a:t> object (the reflection of a type</a:t>
            </a:r>
            <a:r>
              <a:rPr lang="en-US" dirty="0" smtClean="0"/>
              <a:t>),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typeof(int)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/>
              <a:t> operator checks if an object is compatible with given </a:t>
            </a:r>
            <a:r>
              <a:rPr lang="en-US" dirty="0" smtClean="0"/>
              <a:t>type, 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true</a:t>
            </a:r>
            <a:r>
              <a:rPr lang="en-US" dirty="0" smtClean="0"/>
              <a:t>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3.14</a:t>
            </a:r>
            <a:r>
              <a:rPr lang="en-US" dirty="0" smtClean="0"/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false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(3)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94413" y="1909578"/>
            <a:ext cx="9133800" cy="5664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? x : y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47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Operators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Null-coalescing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??</a:t>
            </a:r>
            <a:r>
              <a:rPr lang="en-US" dirty="0" smtClean="0"/>
              <a:t> is </a:t>
            </a:r>
            <a:r>
              <a:rPr lang="en-US" dirty="0"/>
              <a:t>used to define a default value for </a:t>
            </a:r>
            <a:r>
              <a:rPr lang="en-US" dirty="0" smtClean="0"/>
              <a:t>both </a:t>
            </a:r>
            <a:r>
              <a:rPr lang="en-US" dirty="0"/>
              <a:t>nullable value types </a:t>
            </a:r>
            <a:r>
              <a:rPr lang="en-US" dirty="0" smtClean="0"/>
              <a:t>and reference types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returns the left-hand operand if it is 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2"/>
            <a:r>
              <a:rPr lang="en-US" dirty="0" smtClean="0"/>
              <a:t>Otherwise </a:t>
            </a:r>
            <a:r>
              <a:rPr lang="en-US" dirty="0"/>
              <a:t>it returns the </a:t>
            </a:r>
            <a:r>
              <a:rPr lang="en-US" dirty="0" smtClean="0"/>
              <a:t>right-hand operand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49500" y="4188223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null;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56757" y="5336819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1;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942012" y="4038600"/>
            <a:ext cx="4038600" cy="578882"/>
          </a:xfrm>
          <a:prstGeom prst="wedgeRoundRectCallout">
            <a:avLst>
              <a:gd name="adj1" fmla="val -63527"/>
              <a:gd name="adj2" fmla="val 623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the value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-1</a:t>
            </a:r>
            <a:endParaRPr lang="en-US" sz="28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949270" y="5796796"/>
            <a:ext cx="4031342" cy="578882"/>
          </a:xfrm>
          <a:prstGeom prst="wedgeRoundRectCallout">
            <a:avLst>
              <a:gd name="adj1" fmla="val -65501"/>
              <a:gd name="adj2" fmla="val -2391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the value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1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1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– Example</a:t>
            </a:r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auto">
          <a:xfrm>
            <a:off x="766412" y="1197000"/>
            <a:ext cx="10368000" cy="51730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6;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 ? "a&gt;b" : "b&gt;=a"); // a&gt;b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Console.WriteLine((long) a); // 6</a:t>
            </a:r>
          </a:p>
          <a:p>
            <a:pPr eaLnBrk="0" hangingPunct="0">
              <a:lnSpc>
                <a:spcPts val="34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b = 3; // b=3; followed by c=3;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Console.WriteLine(c); // 3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is int); // True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Console.WriteLine((a+b)/2); // 4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Console.WriteLine(typeof(int)); // System.Int32</a:t>
            </a:r>
          </a:p>
          <a:p>
            <a:pPr eaLnBrk="0" hangingPunct="0">
              <a:lnSpc>
                <a:spcPts val="34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new int();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// 0 </a:t>
            </a:r>
          </a:p>
        </p:txBody>
      </p:sp>
    </p:spTree>
    <p:extLst>
      <p:ext uri="{BB962C8B-B14F-4D97-AF65-F5344CB8AC3E}">
        <p14:creationId xmlns:p14="http://schemas.microsoft.com/office/powerpoint/2010/main" val="401502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34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4024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24578" name="Picture 2" descr="http://moblog.net/media/h/e/l/helen/strange-plant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728972" y="3429000"/>
            <a:ext cx="6578480" cy="2409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674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414903"/>
            <a:ext cx="6480175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Implicit and Explicit Type Conversions</a:t>
            </a:r>
            <a:endParaRPr lang="bg-BG" dirty="0"/>
          </a:p>
        </p:txBody>
      </p:sp>
      <p:pic>
        <p:nvPicPr>
          <p:cNvPr id="22530" name="Picture 2" descr="http://coaxsat.com/images/f-adapter%20ma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32312" y="3886201"/>
            <a:ext cx="2933700" cy="2293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264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Implicit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type conversion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Automatic conversion of value of one </a:t>
            </a:r>
            <a:r>
              <a:rPr lang="en-US" dirty="0" smtClean="0"/>
              <a:t>data type </a:t>
            </a:r>
            <a:r>
              <a:rPr lang="en-US" dirty="0"/>
              <a:t>to value of </a:t>
            </a:r>
            <a:r>
              <a:rPr lang="en-US" dirty="0" smtClean="0"/>
              <a:t>another data type</a:t>
            </a:r>
            <a:endParaRPr lang="en-US" dirty="0"/>
          </a:p>
          <a:p>
            <a:pPr lvl="1"/>
            <a:r>
              <a:rPr lang="en-US" dirty="0" smtClean="0"/>
              <a:t>Allowed </a:t>
            </a:r>
            <a:r>
              <a:rPr lang="en-US" dirty="0"/>
              <a:t>when no loss of data is </a:t>
            </a:r>
            <a:r>
              <a:rPr lang="en-US" dirty="0" smtClean="0"/>
              <a:t>possible</a:t>
            </a:r>
          </a:p>
          <a:p>
            <a:pPr lvl="2"/>
            <a:r>
              <a:rPr lang="en-US" dirty="0" smtClean="0"/>
              <a:t>"Larger" types can implicitly take values of smaller "types"</a:t>
            </a:r>
            <a:endParaRPr lang="en-US" dirty="0"/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</a:t>
            </a:r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698214" y="5229000"/>
            <a:ext cx="8716198" cy="9643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5;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i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implicit type conversion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5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9060" name="Rectangle 4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Operators in C# :</a:t>
            </a:r>
          </a:p>
          <a:p>
            <a:pPr lvl="1"/>
            <a:r>
              <a:rPr lang="en-US" dirty="0"/>
              <a:t>Unary – take one operand</a:t>
            </a:r>
          </a:p>
          <a:p>
            <a:pPr lvl="1"/>
            <a:r>
              <a:rPr lang="en-US" dirty="0"/>
              <a:t>Binary – take two operands</a:t>
            </a:r>
          </a:p>
          <a:p>
            <a:pPr lvl="1"/>
            <a:r>
              <a:rPr lang="en-US" dirty="0"/>
              <a:t>Ternary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– takes three operands</a:t>
            </a:r>
          </a:p>
          <a:p>
            <a:r>
              <a:rPr lang="en-US" dirty="0"/>
              <a:t>Except for the assignment operators, all binary operators are left-associative</a:t>
            </a:r>
          </a:p>
          <a:p>
            <a:r>
              <a:rPr lang="en-US" dirty="0"/>
              <a:t>The assignment operators and the conditional operator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are right-associative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in C#</a:t>
            </a:r>
            <a:endParaRPr lang="bg-BG" dirty="0"/>
          </a:p>
        </p:txBody>
      </p:sp>
      <p:pic>
        <p:nvPicPr>
          <p:cNvPr id="61442" name="Picture 2" descr="http://www.crcs.k12.ny.us/ms/math/pencilwithoperationsign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913481" y="1341000"/>
            <a:ext cx="1652931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6342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 conversion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Manual conversion of a value of </a:t>
            </a:r>
            <a:r>
              <a:rPr lang="en-US" dirty="0" smtClean="0"/>
              <a:t>one data </a:t>
            </a:r>
            <a:r>
              <a:rPr lang="en-US" dirty="0"/>
              <a:t>type to a value of </a:t>
            </a:r>
            <a:r>
              <a:rPr lang="en-US" dirty="0" smtClean="0"/>
              <a:t>another data type</a:t>
            </a:r>
            <a:endParaRPr lang="en-US" dirty="0"/>
          </a:p>
          <a:p>
            <a:pPr lvl="1"/>
            <a:r>
              <a:rPr lang="en-US" dirty="0" smtClean="0"/>
              <a:t>Allowed only explicitly </a:t>
            </a:r>
            <a:r>
              <a:rPr lang="en-US" dirty="0"/>
              <a:t>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dirty="0"/>
              <a:t> operator</a:t>
            </a:r>
          </a:p>
          <a:p>
            <a:pPr lvl="1"/>
            <a:r>
              <a:rPr lang="en-US" dirty="0"/>
              <a:t>Required when there is a possibility of loss of </a:t>
            </a:r>
            <a:r>
              <a:rPr lang="en-US" dirty="0" smtClean="0"/>
              <a:t>data or precision</a:t>
            </a:r>
            <a:endParaRPr lang="en-US" dirty="0"/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</a:t>
            </a:r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15076" name="Rectangle 4"/>
          <p:cNvSpPr>
            <a:spLocks noChangeArrowheads="1"/>
          </p:cNvSpPr>
          <p:nvPr/>
        </p:nvSpPr>
        <p:spPr bwMode="auto">
          <a:xfrm>
            <a:off x="1702414" y="5229000"/>
            <a:ext cx="8783998" cy="96436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5;</a:t>
            </a:r>
          </a:p>
          <a:p>
            <a:pPr eaLnBrk="0" hangingPunct="0">
              <a:lnSpc>
                <a:spcPts val="3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(int) 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explicit type conversion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36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</a:pPr>
            <a:r>
              <a:rPr lang="en-US" dirty="0" smtClean="0"/>
              <a:t>Example </a:t>
            </a:r>
            <a:r>
              <a:rPr lang="en-US" dirty="0"/>
              <a:t>of </a:t>
            </a:r>
            <a:r>
              <a:rPr lang="en-US" dirty="0" smtClean="0"/>
              <a:t>implicit </a:t>
            </a:r>
            <a:r>
              <a:rPr lang="en-US" dirty="0"/>
              <a:t>and explicit conversions:</a:t>
            </a:r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r>
              <a:rPr lang="en-US" dirty="0" smtClean="0"/>
              <a:t>Note: explicit </a:t>
            </a:r>
            <a:r>
              <a:rPr lang="en-US" dirty="0"/>
              <a:t>conversion may be </a:t>
            </a:r>
            <a:r>
              <a:rPr lang="en-US" dirty="0" smtClean="0"/>
              <a:t>applied even when it is </a:t>
            </a:r>
            <a:r>
              <a:rPr lang="en-US" dirty="0"/>
              <a:t>not </a:t>
            </a:r>
            <a:r>
              <a:rPr lang="en-US" dirty="0" smtClean="0"/>
              <a:t>required by the compiler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Example</a:t>
            </a:r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auto">
          <a:xfrm>
            <a:off x="982412" y="1989000"/>
            <a:ext cx="9936000" cy="31531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maxHeightFloat = maxHeight; // Compilation error!</a:t>
            </a:r>
          </a:p>
        </p:txBody>
      </p:sp>
    </p:spTree>
    <p:extLst>
      <p:ext uri="{BB962C8B-B14F-4D97-AF65-F5344CB8AC3E}">
        <p14:creationId xmlns:p14="http://schemas.microsoft.com/office/powerpoint/2010/main" val="19171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2268481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16441348">
            <a:off x="4665682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5507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273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15362" name="Picture 2" descr="http://www.bitrebels.com/wp-content/uploads/2009/10/mind-trainer-loo-roll_main-300x25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75833" y="2743201"/>
            <a:ext cx="5760958" cy="3190874"/>
          </a:xfrm>
          <a:prstGeom prst="roundRect">
            <a:avLst>
              <a:gd name="adj" fmla="val 1366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6182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Expressions are sequences </a:t>
            </a:r>
            <a:r>
              <a:rPr lang="en-US" dirty="0"/>
              <a:t>of operators, literals and variables that </a:t>
            </a:r>
            <a:r>
              <a:rPr lang="en-US" dirty="0" smtClean="0"/>
              <a:t>are </a:t>
            </a:r>
            <a:r>
              <a:rPr lang="en-US" dirty="0"/>
              <a:t>evaluated to some </a:t>
            </a:r>
            <a:r>
              <a:rPr lang="en-US" dirty="0" smtClean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bg-BG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838412" y="3349172"/>
            <a:ext cx="10439999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150 - 20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/ 2 + 5; // r=70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area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calculating a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 perimeter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3638993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 (2)</a:t>
            </a:r>
            <a:endParaRPr lang="bg-BG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 </a:t>
            </a:r>
            <a:r>
              <a:rPr lang="en-US" dirty="0" smtClean="0"/>
              <a:t>have: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Type (integer, real, boolean, ...)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1282089" y="4114801"/>
            <a:ext cx="9564324" cy="12337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 + 3; // a = 5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 + 3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* 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- 4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+ (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a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+ 7) / 4;  // b = 12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 = (a &gt; b) || ((a == 0) &amp;&amp; (b == 0));</a:t>
            </a:r>
          </a:p>
        </p:txBody>
      </p:sp>
      <p:sp>
        <p:nvSpPr>
          <p:cNvPr id="525317" name="AutoShape 5"/>
          <p:cNvSpPr>
            <a:spLocks noChangeArrowheads="1"/>
          </p:cNvSpPr>
          <p:nvPr/>
        </p:nvSpPr>
        <p:spPr bwMode="auto">
          <a:xfrm>
            <a:off x="2809296" y="2493000"/>
            <a:ext cx="4463400" cy="1066411"/>
          </a:xfrm>
          <a:prstGeom prst="wedgeRoundRectCallout">
            <a:avLst>
              <a:gd name="adj1" fmla="val -47491"/>
              <a:gd name="adj2" fmla="val 1196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compile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5318" name="AutoShape 6"/>
          <p:cNvSpPr>
            <a:spLocks noChangeArrowheads="1"/>
          </p:cNvSpPr>
          <p:nvPr/>
        </p:nvSpPr>
        <p:spPr bwMode="auto">
          <a:xfrm>
            <a:off x="7462412" y="2840334"/>
            <a:ext cx="3787200" cy="1095964"/>
          </a:xfrm>
          <a:prstGeom prst="wedgeRoundRectCallout">
            <a:avLst>
              <a:gd name="adj1" fmla="val -53687"/>
              <a:gd name="adj2" fmla="val 105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5319" name="AutoShape 7"/>
          <p:cNvSpPr>
            <a:spLocks noChangeArrowheads="1"/>
          </p:cNvSpPr>
          <p:nvPr/>
        </p:nvSpPr>
        <p:spPr bwMode="auto">
          <a:xfrm>
            <a:off x="1414412" y="5527076"/>
            <a:ext cx="4114800" cy="1055608"/>
          </a:xfrm>
          <a:prstGeom prst="wedgeRoundRectCallout">
            <a:avLst>
              <a:gd name="adj1" fmla="val -35972"/>
              <a:gd name="adj2" fmla="val -745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of type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28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Calculated at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90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7" grpId="0" animBg="1"/>
      <p:bldP spid="525318" grpId="0" animBg="1"/>
      <p:bldP spid="5253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40043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1" y="5094830"/>
            <a:ext cx="6480175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lvl="0"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rgbClr val="F0A22E"/>
                </a:solidFill>
                <a:hlinkClick r:id="rId3"/>
              </a:rPr>
              <a:t>Live Demo</a:t>
            </a:r>
            <a:endParaRPr lang="en-US" sz="4000" spc="200" dirty="0">
              <a:solidFill>
                <a:srgbClr val="F0A22E"/>
              </a:solidFill>
            </a:endParaRPr>
          </a:p>
        </p:txBody>
      </p:sp>
      <p:pic>
        <p:nvPicPr>
          <p:cNvPr id="11266" name="Picture 2" descr="http://www.marlow.k12.ok.us/elementary/5th/berryman/math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1406825">
            <a:off x="5400192" y="791405"/>
            <a:ext cx="4149106" cy="2904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0616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054895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discussed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dirty="0"/>
              <a:t>in C#: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Arithmetic, logical, bitwise, comparison, assignment and others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Operator precedence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Bitwise </a:t>
            </a:r>
            <a:r>
              <a:rPr lang="en-US" dirty="0" smtClean="0"/>
              <a:t>calculations (read / change a bit)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learned when to use implicit and explicit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 conversions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learned how to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277000"/>
            <a:ext cx="4414610" cy="32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and Expressions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8464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057232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Operators in C#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79612" y="2221832"/>
            <a:ext cx="8229600" cy="1365365"/>
          </a:xfrm>
        </p:spPr>
        <p:txBody>
          <a:bodyPr/>
          <a:lstStyle/>
          <a:p>
            <a:r>
              <a:rPr lang="en-US" dirty="0" smtClean="0"/>
              <a:t>Arithmetic, Logical, Comparison, Assignment, Etc.</a:t>
            </a:r>
            <a:endParaRPr lang="en-US" dirty="0"/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13612" y="389785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94412" y="3934641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944396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500"/>
              </a:lnSpc>
            </a:pPr>
            <a:r>
              <a:rPr lang="en-US" dirty="0"/>
              <a:t>Boolean algebra (logic)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2"/>
              </a:rPr>
              <a:t>http://en.wikipedia.org/wiki/Boolean_algebra</a:t>
            </a:r>
            <a:r>
              <a:rPr lang="en-US" dirty="0">
                <a:hlinkClick r:id="rId2"/>
              </a:rPr>
              <a:t>_%</a:t>
            </a:r>
            <a:r>
              <a:rPr lang="en-US" dirty="0" smtClean="0">
                <a:hlinkClick r:id="rId2"/>
              </a:rPr>
              <a:t>28logic%29</a:t>
            </a:r>
            <a:endParaRPr lang="en-US" dirty="0" smtClean="0"/>
          </a:p>
          <a:p>
            <a:pPr>
              <a:lnSpc>
                <a:spcPts val="3500"/>
              </a:lnSpc>
            </a:pPr>
            <a:r>
              <a:rPr lang="en-US" dirty="0" smtClean="0"/>
              <a:t>Bitwise mask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3"/>
              </a:rPr>
              <a:t>http://en.wikipedia.org/wiki/Mask</a:t>
            </a:r>
            <a:r>
              <a:rPr lang="en-US" dirty="0">
                <a:hlinkClick r:id="rId3"/>
              </a:rPr>
              <a:t>_%</a:t>
            </a:r>
            <a:r>
              <a:rPr lang="en-US" dirty="0" smtClean="0">
                <a:hlinkClick r:id="rId3"/>
              </a:rPr>
              <a:t>28computing%29</a:t>
            </a:r>
            <a:endParaRPr lang="en-US" dirty="0" smtClean="0"/>
          </a:p>
          <a:p>
            <a:pPr>
              <a:lnSpc>
                <a:spcPts val="3500"/>
              </a:lnSpc>
            </a:pPr>
            <a:r>
              <a:rPr lang="en-US" dirty="0" smtClean="0"/>
              <a:t>Bitwise operation</a:t>
            </a:r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en.wikipedia.org/wiki/Bitwise_operation</a:t>
            </a:r>
            <a:endParaRPr lang="en-US" dirty="0"/>
          </a:p>
          <a:p>
            <a:pPr>
              <a:lnSpc>
                <a:spcPts val="3500"/>
              </a:lnSpc>
            </a:pPr>
            <a:r>
              <a:rPr lang="en-US" dirty="0" smtClean="0"/>
              <a:t>Bit hacks </a:t>
            </a:r>
            <a:endParaRPr lang="en-US" dirty="0"/>
          </a:p>
          <a:p>
            <a:pPr lvl="1">
              <a:lnSpc>
                <a:spcPts val="3500"/>
              </a:lnSpc>
            </a:pPr>
            <a:r>
              <a:rPr lang="en-US" dirty="0" smtClean="0">
                <a:hlinkClick r:id="rId5"/>
              </a:rPr>
              <a:t>graphics.stanford.edu</a:t>
            </a:r>
            <a:r>
              <a:rPr lang="en-US" dirty="0">
                <a:hlinkClick r:id="rId5"/>
              </a:rPr>
              <a:t>/~</a:t>
            </a:r>
            <a:r>
              <a:rPr lang="en-US" dirty="0" smtClean="0">
                <a:hlinkClick r:id="rId5"/>
              </a:rPr>
              <a:t>seander/bithacks.html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3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494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164376"/>
              </p:ext>
            </p:extLst>
          </p:nvPr>
        </p:nvGraphicFramePr>
        <p:xfrm>
          <a:off x="619239" y="1285896"/>
          <a:ext cx="10947174" cy="5023104"/>
        </p:xfrm>
        <a:graphic>
          <a:graphicData uri="http://schemas.openxmlformats.org/drawingml/2006/table">
            <a:tbl>
              <a:tblPr/>
              <a:tblGrid>
                <a:gridCol w="4643737"/>
                <a:gridCol w="6303437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concatenation</a:t>
                      </a:r>
                      <a:endParaRPr kumimoji="0" lang="bg-BG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conversion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 as typeof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132673" marR="132673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[] () ?: new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673" marR="132673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Operators in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5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4326" y="17310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Operators </a:t>
            </a:r>
            <a:r>
              <a:rPr lang="en-US" dirty="0"/>
              <a:t>Precedence</a:t>
            </a:r>
            <a:endParaRPr lang="bg-BG" dirty="0"/>
          </a:p>
        </p:txBody>
      </p:sp>
      <p:pic>
        <p:nvPicPr>
          <p:cNvPr id="59394" name="Picture 2" descr="http://www.mathworks.de/matlabcentral/fx_files/24238/1/queue_line_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89412" y="3289300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8293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906600"/>
              </p:ext>
            </p:extLst>
          </p:nvPr>
        </p:nvGraphicFramePr>
        <p:xfrm>
          <a:off x="619238" y="1150938"/>
          <a:ext cx="10947174" cy="5367148"/>
        </p:xfrm>
        <a:graphic>
          <a:graphicData uri="http://schemas.openxmlformats.org/drawingml/2006/table">
            <a:tbl>
              <a:tblPr/>
              <a:tblGrid>
                <a:gridCol w="3149424"/>
                <a:gridCol w="779775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(postfix)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new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typeof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(prefix)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-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(unary)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! ~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 is as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029200"/>
            <a:ext cx="11804822" cy="1692276"/>
          </a:xfrm>
        </p:spPr>
        <p:txBody>
          <a:bodyPr>
            <a:normAutofit fontScale="92500"/>
          </a:bodyPr>
          <a:lstStyle/>
          <a:p>
            <a:pPr lvl="0">
              <a:tabLst>
                <a:tab pos="282575" algn="l"/>
              </a:tabLst>
            </a:pPr>
            <a:r>
              <a:rPr lang="en-US" dirty="0"/>
              <a:t>Parenthesis operator always has highest precedence</a:t>
            </a:r>
          </a:p>
          <a:p>
            <a:pPr lvl="0" fontAlgn="base">
              <a:tabLst>
                <a:tab pos="282575" algn="l"/>
              </a:tabLst>
              <a:defRPr/>
            </a:pPr>
            <a:r>
              <a:rPr lang="en-US" dirty="0"/>
              <a:t>Note: prefer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, even when it seems stupid to do so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Precedence (2)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76328"/>
              </p:ext>
            </p:extLst>
          </p:nvPr>
        </p:nvGraphicFramePr>
        <p:xfrm>
          <a:off x="510954" y="1535948"/>
          <a:ext cx="10947174" cy="3027808"/>
        </p:xfrm>
        <a:graphic>
          <a:graphicData uri="http://schemas.openxmlformats.org/drawingml/2006/table">
            <a:tbl>
              <a:tblPr/>
              <a:tblGrid>
                <a:gridCol w="3149424"/>
                <a:gridCol w="7797750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marL="135827" marR="135827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5827" marR="135827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&amp;= ^= |=</a:t>
                      </a:r>
                    </a:p>
                  </a:txBody>
                  <a:tcPr marL="135827" marR="135827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0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Foundation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SoftUniFoundation" id="{4569CC37-8939-4D0B-BE63-0C892D7F1C03}" vid="{F90E7DFB-A8DE-4492-BBD3-9D3D8F39D2EC}"/>
    </a:ext>
  </a:extLst>
</a:theme>
</file>

<file path=ppt/theme/theme2.xml><?xml version="1.0" encoding="utf-8"?>
<a:theme xmlns:a="http://schemas.openxmlformats.org/drawingml/2006/main" name="1_SoftUniFoundation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SoftUniFoundation" id="{4569CC37-8939-4D0B-BE63-0C892D7F1C03}" vid="{F90E7DFB-A8DE-4492-BBD3-9D3D8F39D2EC}"/>
    </a:ext>
  </a:extLst>
</a:theme>
</file>

<file path=ppt/theme/theme3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SoftUniFoundation</Template>
  <TotalTime>0</TotalTime>
  <Words>3037</Words>
  <Application>Microsoft Office PowerPoint</Application>
  <PresentationFormat>Custom</PresentationFormat>
  <Paragraphs>616</Paragraphs>
  <Slides>52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SoftUniFoundation</vt:lpstr>
      <vt:lpstr>1_SoftUniFoundation</vt:lpstr>
      <vt:lpstr>SoftUni 16x9</vt:lpstr>
      <vt:lpstr>2_SoftUni 16x9</vt:lpstr>
      <vt:lpstr>Operators and Expressions</vt:lpstr>
      <vt:lpstr>Table of Contents</vt:lpstr>
      <vt:lpstr>What is an Operator?</vt:lpstr>
      <vt:lpstr>Operators in C#</vt:lpstr>
      <vt:lpstr>Operators in C#</vt:lpstr>
      <vt:lpstr>Categories of Operators in C#</vt:lpstr>
      <vt:lpstr>Operators Precedence</vt:lpstr>
      <vt:lpstr>Operators Precedence</vt:lpstr>
      <vt:lpstr>Operators Precedence (2)</vt:lpstr>
      <vt:lpstr>Arithmetic Operators</vt:lpstr>
      <vt:lpstr>Arithmetic Operators</vt:lpstr>
      <vt:lpstr>Arithmetic Operators – Examples</vt:lpstr>
      <vt:lpstr>Arithmetic Operators – Example (2)</vt:lpstr>
      <vt:lpstr>Arithmetic Operators – Overflow Examples</vt:lpstr>
      <vt:lpstr>Beware of Integer Division!!!</vt:lpstr>
      <vt:lpstr>Arithmetic Operators</vt:lpstr>
      <vt:lpstr>Logical Operators</vt:lpstr>
      <vt:lpstr>Logical Operators</vt:lpstr>
      <vt:lpstr>Logical Operators – Example</vt:lpstr>
      <vt:lpstr>Logical Operators</vt:lpstr>
      <vt:lpstr>Bitwise Operators</vt:lpstr>
      <vt:lpstr>Bitwise Operators</vt:lpstr>
      <vt:lpstr>Bitwise Operators (2)</vt:lpstr>
      <vt:lpstr>Bitwise Operators – Tips &amp; Tricks</vt:lpstr>
      <vt:lpstr>Bitwise Operators – Tips &amp; Tricks (2)</vt:lpstr>
      <vt:lpstr>Bitwise Operators</vt:lpstr>
      <vt:lpstr>Comparison and Assignment Operators</vt:lpstr>
      <vt:lpstr>Comparison Operators</vt:lpstr>
      <vt:lpstr>Assignment Operators</vt:lpstr>
      <vt:lpstr>Comparison and Assignment Operators</vt:lpstr>
      <vt:lpstr>Other Operators</vt:lpstr>
      <vt:lpstr>Other Operators</vt:lpstr>
      <vt:lpstr>Other Operators (2)</vt:lpstr>
      <vt:lpstr>Other Operators (3)</vt:lpstr>
      <vt:lpstr>Other Operators (4)</vt:lpstr>
      <vt:lpstr>Other Operators – Example</vt:lpstr>
      <vt:lpstr>Other Operators</vt:lpstr>
      <vt:lpstr>Implicit and Explicit Type Conversions</vt:lpstr>
      <vt:lpstr>Implicit Type Conversion</vt:lpstr>
      <vt:lpstr>Explicit Type Conversion</vt:lpstr>
      <vt:lpstr>Type Conversions – Example</vt:lpstr>
      <vt:lpstr>Type Conversions</vt:lpstr>
      <vt:lpstr>Expressions</vt:lpstr>
      <vt:lpstr>Expressions</vt:lpstr>
      <vt:lpstr>Expressions (2)</vt:lpstr>
      <vt:lpstr>Expressions</vt:lpstr>
      <vt:lpstr>Summary</vt:lpstr>
      <vt:lpstr>Operators and Expressions</vt:lpstr>
      <vt:lpstr>Homework Review</vt:lpstr>
      <vt:lpstr>Resources</vt:lpstr>
      <vt:lpstr>License</vt:lpstr>
      <vt:lpstr>Free Trainings @ Software University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2014-02-14T11:40:08Z</dcterms:created>
  <dcterms:modified xsi:type="dcterms:W3CDTF">2015-10-16T12:51:20Z</dcterms:modified>
</cp:coreProperties>
</file>